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2" r:id="rId7"/>
    <p:sldId id="263" r:id="rId8"/>
    <p:sldId id="260" r:id="rId9"/>
    <p:sldId id="264" r:id="rId10"/>
    <p:sldId id="265" r:id="rId11"/>
    <p:sldId id="266" r:id="rId12"/>
  </p:sldIdLst>
  <p:sldSz cx="9144000" cy="5143500" type="screen16x9"/>
  <p:notesSz cx="6858000" cy="9144000"/>
  <p:embeddedFontLst>
    <p:embeddedFont>
      <p:font typeface="Dosis" panose="020B0604020202020204" charset="0"/>
      <p:regular r:id="rId14"/>
      <p:bold r:id="rId15"/>
    </p:embeddedFont>
    <p:embeddedFont>
      <p:font typeface="Roboto" panose="020B0604020202020204" charset="0"/>
      <p:regular r:id="rId16"/>
      <p:bold r:id="rId17"/>
      <p:italic r:id="rId18"/>
      <p:boldItalic r:id="rId19"/>
    </p:embeddedFont>
    <p:embeddedFont>
      <p:font typeface="Roboto Black" panose="020B0604020202020204" charset="0"/>
      <p:bold r:id="rId20"/>
      <p:boldItalic r:id="rId21"/>
    </p:embeddedFont>
    <p:embeddedFont>
      <p:font typeface="Roboto Thin"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62" d="100"/>
          <a:sy n="162"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915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0546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741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99077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Visualize Netflix Stock </a:t>
            </a:r>
          </a:p>
          <a:p>
            <a:pPr marL="0" marR="0" lvl="0" indent="0" algn="l" rtl="0">
              <a:lnSpc>
                <a:spcPct val="100000"/>
              </a:lnSpc>
              <a:spcBef>
                <a:spcPts val="0"/>
              </a:spcBef>
              <a:spcAft>
                <a:spcPts val="0"/>
              </a:spcAft>
              <a:buClr>
                <a:srgbClr val="295269"/>
              </a:buClr>
              <a:buFont typeface="Arial"/>
              <a:buNone/>
            </a:pPr>
            <a:r>
              <a:rPr lang="en-US" sz="2800" dirty="0">
                <a:solidFill>
                  <a:srgbClr val="EFEFEF"/>
                </a:solidFill>
                <a:latin typeface="Roboto Thin"/>
                <a:ea typeface="Roboto Thin"/>
                <a:cs typeface="Roboto Thin"/>
                <a:sym typeface="Roboto Thin"/>
              </a:rPr>
              <a:t>Visualize Data with Python</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Petru Apachitei</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 27-09-2020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Introduction</a:t>
            </a:r>
            <a:endParaRPr sz="20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Distribution of the stock price for Netflix in 2017</a:t>
            </a: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Netflix stock and revenue for the past four quarters</a:t>
            </a: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Estimated versus actual earnings per share for year 2017</a:t>
            </a: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Netflix stock against the Dow Jones stock in 2017</a:t>
            </a:r>
            <a:endParaRPr sz="20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9437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Project introduction </a:t>
            </a:r>
            <a:endParaRPr sz="2400" b="1" dirty="0">
              <a:solidFill>
                <a:srgbClr val="295269"/>
              </a:solidFill>
              <a:latin typeface="Roboto"/>
              <a:ea typeface="Roboto"/>
              <a:cs typeface="Roboto"/>
              <a:sym typeface="Roboto"/>
            </a:endParaRPr>
          </a:p>
        </p:txBody>
      </p:sp>
      <p:sp>
        <p:nvSpPr>
          <p:cNvPr id="331" name="Shape 331"/>
          <p:cNvSpPr txBox="1"/>
          <p:nvPr/>
        </p:nvSpPr>
        <p:spPr>
          <a:xfrm>
            <a:off x="201572" y="931975"/>
            <a:ext cx="8370191" cy="404708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en" sz="1100" dirty="0">
                <a:latin typeface="Roboto"/>
                <a:ea typeface="Roboto"/>
                <a:cs typeface="Roboto"/>
                <a:sym typeface="Roboto"/>
              </a:rPr>
              <a:t>In th</a:t>
            </a:r>
            <a:r>
              <a:rPr lang="en-US" sz="1100" dirty="0">
                <a:latin typeface="Roboto"/>
                <a:ea typeface="Roboto"/>
                <a:cs typeface="Roboto"/>
                <a:sym typeface="Roboto"/>
              </a:rPr>
              <a:t>is project, I will be helping the “Netflix Stock Profile” with a series of studies, visualization and analyses that dive into the different aspects company’s data. During this project, I will analyze, prepare and plot the data.</a:t>
            </a:r>
          </a:p>
          <a:p>
            <a:pPr lvl="0" rtl="0">
              <a:lnSpc>
                <a:spcPct val="115000"/>
              </a:lnSpc>
              <a:spcBef>
                <a:spcPts val="0"/>
              </a:spcBef>
              <a:spcAft>
                <a:spcPts val="0"/>
              </a:spcAft>
              <a:buSzPts val="1200"/>
            </a:pPr>
            <a:r>
              <a:rPr lang="en-US" sz="1100" dirty="0">
                <a:latin typeface="Roboto"/>
                <a:ea typeface="Roboto"/>
                <a:cs typeface="Roboto"/>
                <a:sym typeface="Roboto"/>
              </a:rPr>
              <a:t>For the purpose of the project, I will only visualize data for the year 2017.</a:t>
            </a:r>
          </a:p>
          <a:p>
            <a:pPr lvl="0" rtl="0">
              <a:lnSpc>
                <a:spcPct val="115000"/>
              </a:lnSpc>
              <a:spcBef>
                <a:spcPts val="0"/>
              </a:spcBef>
              <a:spcAft>
                <a:spcPts val="0"/>
              </a:spcAft>
              <a:buSzPts val="1200"/>
            </a:pPr>
            <a:endParaRPr lang="en-US" sz="1100" dirty="0">
              <a:latin typeface="Roboto"/>
              <a:ea typeface="Roboto"/>
              <a:cs typeface="Roboto"/>
              <a:sym typeface="Roboto"/>
            </a:endParaRPr>
          </a:p>
          <a:p>
            <a:pPr lvl="0" rtl="0">
              <a:lnSpc>
                <a:spcPct val="115000"/>
              </a:lnSpc>
              <a:spcBef>
                <a:spcPts val="0"/>
              </a:spcBef>
              <a:spcAft>
                <a:spcPts val="0"/>
              </a:spcAft>
              <a:buSzPts val="1200"/>
            </a:pPr>
            <a:r>
              <a:rPr lang="en-US" sz="1100" dirty="0">
                <a:latin typeface="Roboto"/>
                <a:ea typeface="Roboto"/>
                <a:cs typeface="Roboto"/>
                <a:sym typeface="Roboto"/>
              </a:rPr>
              <a:t>Datasets for this project:</a:t>
            </a:r>
          </a:p>
          <a:p>
            <a:pPr marL="171450" lvl="0" indent="-171450" rtl="0">
              <a:lnSpc>
                <a:spcPct val="115000"/>
              </a:lnSpc>
              <a:spcBef>
                <a:spcPts val="0"/>
              </a:spcBef>
              <a:spcAft>
                <a:spcPts val="0"/>
              </a:spcAft>
              <a:buSzPts val="1200"/>
              <a:buFont typeface="Arial" panose="020B0604020202020204" pitchFamily="34" charset="0"/>
              <a:buChar char="•"/>
            </a:pPr>
            <a:r>
              <a:rPr lang="en-US" sz="1100" b="1" dirty="0">
                <a:latin typeface="Roboto"/>
                <a:ea typeface="Roboto"/>
                <a:cs typeface="Roboto"/>
                <a:sym typeface="Roboto"/>
              </a:rPr>
              <a:t>NFLX.csv </a:t>
            </a:r>
            <a:r>
              <a:rPr lang="en-US" sz="1100" dirty="0">
                <a:latin typeface="Roboto"/>
                <a:ea typeface="Roboto"/>
                <a:cs typeface="Roboto"/>
                <a:sym typeface="Roboto"/>
              </a:rPr>
              <a:t> is dataset with Netflix stock, this dataset has 7 columns and 12 rows, each entry represent the stock rate for each month. </a:t>
            </a:r>
          </a:p>
          <a:p>
            <a:pPr lvl="4">
              <a:lnSpc>
                <a:spcPct val="115000"/>
              </a:lnSpc>
              <a:buSzPts val="1200"/>
            </a:pPr>
            <a:r>
              <a:rPr lang="en-US" sz="1100" dirty="0">
                <a:latin typeface="Roboto"/>
                <a:ea typeface="Roboto"/>
                <a:cs typeface="Roboto"/>
                <a:sym typeface="Roboto"/>
              </a:rPr>
              <a:t>             1. column 1 represent the date when entry was collected</a:t>
            </a:r>
          </a:p>
          <a:p>
            <a:pPr lvl="4">
              <a:lnSpc>
                <a:spcPct val="115000"/>
              </a:lnSpc>
              <a:buSzPts val="1200"/>
            </a:pPr>
            <a:r>
              <a:rPr lang="en-US" sz="1100" dirty="0">
                <a:latin typeface="Roboto"/>
                <a:ea typeface="Roboto"/>
                <a:cs typeface="Roboto"/>
                <a:sym typeface="Roboto"/>
              </a:rPr>
              <a:t>             2. column 2 represent the open value for a given business day </a:t>
            </a:r>
          </a:p>
          <a:p>
            <a:pPr lvl="4">
              <a:lnSpc>
                <a:spcPct val="115000"/>
              </a:lnSpc>
              <a:buSzPts val="1200"/>
            </a:pPr>
            <a:r>
              <a:rPr lang="en-US" sz="1100" dirty="0">
                <a:latin typeface="Roboto"/>
                <a:ea typeface="Roboto"/>
                <a:cs typeface="Roboto"/>
                <a:sym typeface="Roboto"/>
              </a:rPr>
              <a:t>             3. column 3 the higher price of a share for a given business day</a:t>
            </a:r>
          </a:p>
          <a:p>
            <a:pPr lvl="4">
              <a:lnSpc>
                <a:spcPct val="115000"/>
              </a:lnSpc>
              <a:buSzPts val="1200"/>
            </a:pPr>
            <a:r>
              <a:rPr lang="en-US" sz="1100" dirty="0">
                <a:latin typeface="Roboto"/>
                <a:ea typeface="Roboto"/>
                <a:cs typeface="Roboto"/>
                <a:sym typeface="Roboto"/>
              </a:rPr>
              <a:t>             4. column 4 the low price of a share for a given business day</a:t>
            </a:r>
          </a:p>
          <a:p>
            <a:pPr lvl="4">
              <a:lnSpc>
                <a:spcPct val="115000"/>
              </a:lnSpc>
              <a:buSzPts val="1200"/>
            </a:pPr>
            <a:r>
              <a:rPr lang="en-US" sz="1100" dirty="0">
                <a:latin typeface="Roboto"/>
                <a:ea typeface="Roboto"/>
                <a:cs typeface="Roboto"/>
                <a:sym typeface="Roboto"/>
              </a:rPr>
              <a:t>             5. column 5 the close price of share for a given business day</a:t>
            </a:r>
          </a:p>
          <a:p>
            <a:pPr lvl="4">
              <a:lnSpc>
                <a:spcPct val="115000"/>
              </a:lnSpc>
              <a:buSzPts val="1200"/>
            </a:pPr>
            <a:r>
              <a:rPr lang="en-US" sz="1100" dirty="0">
                <a:latin typeface="Roboto"/>
                <a:ea typeface="Roboto"/>
                <a:cs typeface="Roboto"/>
                <a:sym typeface="Roboto"/>
              </a:rPr>
              <a:t>             6. column 6 the true closing stock price for a given business day </a:t>
            </a:r>
          </a:p>
          <a:p>
            <a:pPr lvl="4">
              <a:lnSpc>
                <a:spcPct val="115000"/>
              </a:lnSpc>
              <a:buSzPts val="1200"/>
            </a:pPr>
            <a:r>
              <a:rPr lang="en-US" sz="1100" dirty="0">
                <a:latin typeface="Roboto"/>
                <a:ea typeface="Roboto"/>
                <a:cs typeface="Roboto"/>
                <a:sym typeface="Roboto"/>
              </a:rPr>
              <a:t>             7. column 7 number of shares traded between a given business day </a:t>
            </a:r>
          </a:p>
          <a:p>
            <a:pPr lvl="0" rtl="0">
              <a:lnSpc>
                <a:spcPct val="115000"/>
              </a:lnSpc>
              <a:spcBef>
                <a:spcPts val="0"/>
              </a:spcBef>
              <a:spcAft>
                <a:spcPts val="0"/>
              </a:spcAft>
              <a:buSzPts val="1200"/>
            </a:pPr>
            <a:endParaRPr lang="en-US" sz="1100" dirty="0">
              <a:latin typeface="Roboto"/>
              <a:ea typeface="Roboto"/>
              <a:cs typeface="Roboto"/>
              <a:sym typeface="Roboto"/>
            </a:endParaRPr>
          </a:p>
          <a:p>
            <a:pPr marL="171450" lvl="0" indent="-171450">
              <a:lnSpc>
                <a:spcPct val="115000"/>
              </a:lnSpc>
              <a:buSzPts val="1200"/>
              <a:buFont typeface="Arial" panose="020B0604020202020204" pitchFamily="34" charset="0"/>
              <a:buChar char="•"/>
            </a:pPr>
            <a:r>
              <a:rPr lang="en-US" sz="1100" b="1" dirty="0">
                <a:latin typeface="Roboto"/>
                <a:ea typeface="Roboto"/>
                <a:cs typeface="Roboto"/>
                <a:sym typeface="Roboto"/>
              </a:rPr>
              <a:t>DJI.csv </a:t>
            </a:r>
            <a:r>
              <a:rPr lang="en-US" sz="1100" dirty="0">
                <a:latin typeface="Roboto"/>
                <a:ea typeface="Roboto"/>
                <a:cs typeface="Roboto"/>
                <a:sym typeface="Roboto"/>
              </a:rPr>
              <a:t>we are using the Dow Jones Industrial Average to compare the Netflix stock to the later stock market. This dataset has same number of columns and rows as </a:t>
            </a:r>
            <a:r>
              <a:rPr lang="en-US" sz="1100" b="1" dirty="0">
                <a:latin typeface="Roboto"/>
                <a:ea typeface="Roboto"/>
                <a:cs typeface="Roboto"/>
                <a:sym typeface="Roboto"/>
              </a:rPr>
              <a:t>NFLX.csv</a:t>
            </a:r>
            <a:r>
              <a:rPr lang="en-US" sz="1100" dirty="0">
                <a:latin typeface="Roboto"/>
                <a:ea typeface="Roboto"/>
                <a:cs typeface="Roboto"/>
                <a:sym typeface="Roboto"/>
              </a:rPr>
              <a:t> dataset.</a:t>
            </a:r>
          </a:p>
          <a:p>
            <a:pPr marL="171450" lvl="0" indent="-171450">
              <a:lnSpc>
                <a:spcPct val="115000"/>
              </a:lnSpc>
              <a:buSzPts val="1200"/>
              <a:buFont typeface="Arial" panose="020B0604020202020204" pitchFamily="34" charset="0"/>
              <a:buChar char="•"/>
            </a:pPr>
            <a:endParaRPr lang="en-US" sz="1100" b="1" dirty="0">
              <a:latin typeface="Roboto"/>
              <a:ea typeface="Roboto"/>
              <a:cs typeface="Roboto"/>
              <a:sym typeface="Roboto"/>
            </a:endParaRPr>
          </a:p>
          <a:p>
            <a:pPr marL="171450" lvl="0" indent="-171450">
              <a:lnSpc>
                <a:spcPct val="115000"/>
              </a:lnSpc>
              <a:buSzPts val="1200"/>
              <a:buFont typeface="Arial" panose="020B0604020202020204" pitchFamily="34" charset="0"/>
              <a:buChar char="•"/>
            </a:pPr>
            <a:r>
              <a:rPr lang="en-US" sz="1100" b="1" dirty="0">
                <a:latin typeface="Roboto"/>
                <a:ea typeface="Roboto"/>
                <a:cs typeface="Roboto"/>
                <a:sym typeface="Roboto"/>
              </a:rPr>
              <a:t>NFLX_daily_by_quarter.csv </a:t>
            </a:r>
            <a:r>
              <a:rPr lang="en-US" sz="1100" dirty="0">
                <a:latin typeface="Roboto"/>
                <a:ea typeface="Roboto"/>
                <a:cs typeface="Roboto"/>
                <a:sym typeface="Roboto"/>
              </a:rPr>
              <a:t>dataset contain the stock value for each day for year 2017 without week-ends, in addition </a:t>
            </a:r>
            <a:r>
              <a:rPr lang="en-US" sz="1200" dirty="0">
                <a:latin typeface="Roboto"/>
                <a:ea typeface="Roboto"/>
                <a:cs typeface="Roboto"/>
                <a:sym typeface="Roboto"/>
              </a:rPr>
              <a:t>to previous datasets was included a column that has as entry value of year quarter.</a:t>
            </a:r>
            <a:endParaRPr lang="en-US" sz="1200" b="1" dirty="0">
              <a:latin typeface="Roboto"/>
              <a:ea typeface="Roboto"/>
              <a:cs typeface="Roboto"/>
              <a:sym typeface="Roboto"/>
            </a:endParaRPr>
          </a:p>
          <a:p>
            <a:pPr lvl="0" rtl="0">
              <a:lnSpc>
                <a:spcPct val="115000"/>
              </a:lnSpc>
              <a:spcBef>
                <a:spcPts val="0"/>
              </a:spcBef>
              <a:spcAft>
                <a:spcPts val="0"/>
              </a:spcAft>
              <a:buSzPts val="1200"/>
            </a:pP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Data Visualization</a:t>
            </a:r>
            <a:endParaRPr dirty="0"/>
          </a:p>
        </p:txBody>
      </p:sp>
    </p:spTree>
    <p:extLst>
      <p:ext uri="{BB962C8B-B14F-4D97-AF65-F5344CB8AC3E}">
        <p14:creationId xmlns:p14="http://schemas.microsoft.com/office/powerpoint/2010/main" val="191481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sym typeface="Roboto"/>
              </a:rPr>
              <a:t>Distribution of the stock price for Netflix in 2017</a:t>
            </a:r>
          </a:p>
        </p:txBody>
      </p:sp>
      <p:sp>
        <p:nvSpPr>
          <p:cNvPr id="316" name="Shape 316"/>
          <p:cNvSpPr txBox="1"/>
          <p:nvPr/>
        </p:nvSpPr>
        <p:spPr>
          <a:xfrm>
            <a:off x="177975" y="1201324"/>
            <a:ext cx="3524360" cy="29164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We want to get an understanding of the distributio</a:t>
            </a:r>
            <a:r>
              <a:rPr lang="en-US" sz="1200" dirty="0">
                <a:latin typeface="Roboto"/>
                <a:ea typeface="Roboto"/>
                <a:cs typeface="Roboto"/>
                <a:sym typeface="Roboto"/>
              </a:rPr>
              <a:t>n</a:t>
            </a:r>
            <a:r>
              <a:rPr lang="en" sz="1200" dirty="0">
                <a:latin typeface="Roboto"/>
                <a:ea typeface="Roboto"/>
                <a:cs typeface="Roboto"/>
                <a:sym typeface="Roboto"/>
              </a:rPr>
              <a:t> of the Netflix </a:t>
            </a:r>
            <a:r>
              <a:rPr lang="en-US" sz="1200" dirty="0">
                <a:latin typeface="Roboto"/>
                <a:ea typeface="Roboto"/>
                <a:cs typeface="Roboto"/>
                <a:sym typeface="Roboto"/>
              </a:rPr>
              <a:t>stock </a:t>
            </a:r>
            <a:r>
              <a:rPr lang="en" sz="1200" dirty="0">
                <a:latin typeface="Roboto"/>
                <a:ea typeface="Roboto"/>
                <a:cs typeface="Roboto"/>
                <a:sym typeface="Roboto"/>
              </a:rPr>
              <a:t>for </a:t>
            </a:r>
            <a:r>
              <a:rPr lang="en-US" sz="1200" dirty="0">
                <a:latin typeface="Roboto"/>
                <a:ea typeface="Roboto"/>
                <a:cs typeface="Roboto"/>
                <a:sym typeface="Roboto"/>
              </a:rPr>
              <a:t>year </a:t>
            </a:r>
            <a:r>
              <a:rPr lang="en" sz="1200" dirty="0">
                <a:latin typeface="Roboto"/>
                <a:ea typeface="Roboto"/>
                <a:cs typeface="Roboto"/>
                <a:sym typeface="Roboto"/>
              </a:rPr>
              <a:t>2017, </a:t>
            </a:r>
            <a:r>
              <a:rPr lang="en-US" sz="1200" dirty="0">
                <a:latin typeface="Roboto"/>
                <a:ea typeface="Roboto"/>
                <a:cs typeface="Roboto"/>
                <a:sym typeface="Roboto"/>
              </a:rPr>
              <a:t>therefore we used a probability density function to display these information.</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Conclusion:</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most prices ranges fall between 140 and 160. </a:t>
            </a:r>
          </a:p>
        </p:txBody>
      </p:sp>
      <p:pic>
        <p:nvPicPr>
          <p:cNvPr id="2" name="Picture 1">
            <a:extLst>
              <a:ext uri="{FF2B5EF4-FFF2-40B4-BE49-F238E27FC236}">
                <a16:creationId xmlns:a16="http://schemas.microsoft.com/office/drawing/2014/main" id="{2FE5552A-DC1B-4630-A010-FAF86AC4CCCE}"/>
              </a:ext>
            </a:extLst>
          </p:cNvPr>
          <p:cNvPicPr>
            <a:picLocks noChangeAspect="1"/>
          </p:cNvPicPr>
          <p:nvPr/>
        </p:nvPicPr>
        <p:blipFill>
          <a:blip r:embed="rId3"/>
          <a:stretch>
            <a:fillRect/>
          </a:stretch>
        </p:blipFill>
        <p:spPr>
          <a:xfrm>
            <a:off x="3702335" y="1087910"/>
            <a:ext cx="4191001" cy="31432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sym typeface="Roboto"/>
              </a:rPr>
              <a:t>Netflix stock and revenue for the past four quarters</a:t>
            </a:r>
          </a:p>
        </p:txBody>
      </p:sp>
      <p:sp>
        <p:nvSpPr>
          <p:cNvPr id="316" name="Shape 316"/>
          <p:cNvSpPr txBox="1"/>
          <p:nvPr/>
        </p:nvSpPr>
        <p:spPr>
          <a:xfrm>
            <a:off x="177975" y="1201324"/>
            <a:ext cx="3524360" cy="29164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We want to get an understanding of the distributio</a:t>
            </a:r>
            <a:r>
              <a:rPr lang="en-US" sz="1200" dirty="0">
                <a:latin typeface="Roboto"/>
                <a:ea typeface="Roboto"/>
                <a:cs typeface="Roboto"/>
                <a:sym typeface="Roboto"/>
              </a:rPr>
              <a:t>n</a:t>
            </a:r>
            <a:r>
              <a:rPr lang="en" sz="1200" dirty="0">
                <a:latin typeface="Roboto"/>
                <a:ea typeface="Roboto"/>
                <a:cs typeface="Roboto"/>
                <a:sym typeface="Roboto"/>
              </a:rPr>
              <a:t> of the Netflix </a:t>
            </a:r>
            <a:r>
              <a:rPr lang="en-US" sz="1200" dirty="0">
                <a:latin typeface="Roboto"/>
                <a:ea typeface="Roboto"/>
                <a:cs typeface="Roboto"/>
                <a:sym typeface="Roboto"/>
              </a:rPr>
              <a:t>quarterly</a:t>
            </a:r>
            <a:r>
              <a:rPr lang="en" sz="1200" dirty="0">
                <a:latin typeface="Roboto"/>
                <a:ea typeface="Roboto"/>
                <a:cs typeface="Roboto"/>
                <a:sym typeface="Roboto"/>
              </a:rPr>
              <a:t> </a:t>
            </a:r>
            <a:r>
              <a:rPr lang="en-US" sz="1200" dirty="0">
                <a:latin typeface="Roboto"/>
                <a:ea typeface="Roboto"/>
                <a:cs typeface="Roboto"/>
                <a:sym typeface="Roboto"/>
              </a:rPr>
              <a:t>stock prices </a:t>
            </a:r>
            <a:r>
              <a:rPr lang="en" sz="1200" dirty="0">
                <a:latin typeface="Roboto"/>
                <a:ea typeface="Roboto"/>
                <a:cs typeface="Roboto"/>
                <a:sym typeface="Roboto"/>
              </a:rPr>
              <a:t>for </a:t>
            </a:r>
            <a:r>
              <a:rPr lang="en-US" sz="1200" dirty="0">
                <a:latin typeface="Roboto"/>
                <a:ea typeface="Roboto"/>
                <a:cs typeface="Roboto"/>
                <a:sym typeface="Roboto"/>
              </a:rPr>
              <a:t>year </a:t>
            </a:r>
            <a:r>
              <a:rPr lang="en" sz="1200" dirty="0">
                <a:latin typeface="Roboto"/>
                <a:ea typeface="Roboto"/>
                <a:cs typeface="Roboto"/>
                <a:sym typeface="Roboto"/>
              </a:rPr>
              <a:t>2017. </a:t>
            </a:r>
            <a:r>
              <a:rPr lang="en-US" sz="1200" dirty="0">
                <a:latin typeface="Roboto"/>
                <a:ea typeface="Roboto"/>
                <a:cs typeface="Roboto"/>
                <a:sym typeface="Roboto"/>
              </a:rPr>
              <a:t>Specially, we want to see in which quarter stock prices fluctuated the most. We can accomplish this by using a violin plot with four violins, one for each business quarter.</a:t>
            </a:r>
            <a:endParaRPr lang="en"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Conclusion:</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stock value has an ascending rate during entire year, most fluctuated quarter is Q3.</a:t>
            </a:r>
          </a:p>
        </p:txBody>
      </p:sp>
      <p:pic>
        <p:nvPicPr>
          <p:cNvPr id="3" name="Picture 2">
            <a:extLst>
              <a:ext uri="{FF2B5EF4-FFF2-40B4-BE49-F238E27FC236}">
                <a16:creationId xmlns:a16="http://schemas.microsoft.com/office/drawing/2014/main" id="{B460A68E-CBD6-4EFD-A740-3554DB200C2C}"/>
              </a:ext>
            </a:extLst>
          </p:cNvPr>
          <p:cNvPicPr>
            <a:picLocks noChangeAspect="1"/>
          </p:cNvPicPr>
          <p:nvPr/>
        </p:nvPicPr>
        <p:blipFill>
          <a:blip r:embed="rId3"/>
          <a:stretch>
            <a:fillRect/>
          </a:stretch>
        </p:blipFill>
        <p:spPr>
          <a:xfrm>
            <a:off x="4572000" y="1130225"/>
            <a:ext cx="3987964" cy="2990973"/>
          </a:xfrm>
          <a:prstGeom prst="rect">
            <a:avLst/>
          </a:prstGeom>
        </p:spPr>
      </p:pic>
    </p:spTree>
    <p:extLst>
      <p:ext uri="{BB962C8B-B14F-4D97-AF65-F5344CB8AC3E}">
        <p14:creationId xmlns:p14="http://schemas.microsoft.com/office/powerpoint/2010/main" val="34877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sym typeface="Roboto"/>
              </a:rPr>
              <a:t>Estimated versus actual earnings per share for year 2017</a:t>
            </a:r>
          </a:p>
        </p:txBody>
      </p:sp>
      <p:sp>
        <p:nvSpPr>
          <p:cNvPr id="316" name="Shape 316"/>
          <p:cNvSpPr txBox="1"/>
          <p:nvPr/>
        </p:nvSpPr>
        <p:spPr>
          <a:xfrm>
            <a:off x="177975" y="1201325"/>
            <a:ext cx="4299635" cy="275124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We</a:t>
            </a:r>
            <a:r>
              <a:rPr lang="en-US" sz="1200" dirty="0">
                <a:latin typeface="Roboto"/>
                <a:ea typeface="Roboto"/>
                <a:cs typeface="Roboto"/>
                <a:sym typeface="Roboto"/>
              </a:rPr>
              <a:t> will chart the performance of the earnings per share (EPS)</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by graphing the  estimate value projected for the Quarter compared to the total earnings for the quarters. We will accomplish this using a scatter plot.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Conclusion:</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purple dots reveals that EPS for actual and estimate earnings  are overlapping. </a:t>
            </a:r>
          </a:p>
        </p:txBody>
      </p:sp>
      <p:pic>
        <p:nvPicPr>
          <p:cNvPr id="2" name="Picture 1">
            <a:extLst>
              <a:ext uri="{FF2B5EF4-FFF2-40B4-BE49-F238E27FC236}">
                <a16:creationId xmlns:a16="http://schemas.microsoft.com/office/drawing/2014/main" id="{04F325EA-F7F6-4462-AAB8-9B34EE401A80}"/>
              </a:ext>
            </a:extLst>
          </p:cNvPr>
          <p:cNvPicPr>
            <a:picLocks noChangeAspect="1"/>
          </p:cNvPicPr>
          <p:nvPr/>
        </p:nvPicPr>
        <p:blipFill>
          <a:blip r:embed="rId3"/>
          <a:stretch>
            <a:fillRect/>
          </a:stretch>
        </p:blipFill>
        <p:spPr>
          <a:xfrm>
            <a:off x="4666392" y="1201325"/>
            <a:ext cx="3752534" cy="2814400"/>
          </a:xfrm>
          <a:prstGeom prst="rect">
            <a:avLst/>
          </a:prstGeom>
        </p:spPr>
      </p:pic>
    </p:spTree>
    <p:extLst>
      <p:ext uri="{BB962C8B-B14F-4D97-AF65-F5344CB8AC3E}">
        <p14:creationId xmlns:p14="http://schemas.microsoft.com/office/powerpoint/2010/main" val="154266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sym typeface="Roboto"/>
              </a:rPr>
              <a:t>Netflix stock against the Dow Jones stock in 2017</a:t>
            </a:r>
          </a:p>
          <a:p>
            <a:endParaRPr lang="en-US" sz="2400" b="1" dirty="0">
              <a:solidFill>
                <a:srgbClr val="295269"/>
              </a:solidFill>
              <a:latin typeface="Roboto"/>
              <a:ea typeface="Roboto"/>
              <a:sym typeface="Roboto"/>
            </a:endParaRPr>
          </a:p>
        </p:txBody>
      </p:sp>
      <p:sp>
        <p:nvSpPr>
          <p:cNvPr id="316" name="Shape 316"/>
          <p:cNvSpPr txBox="1"/>
          <p:nvPr/>
        </p:nvSpPr>
        <p:spPr>
          <a:xfrm>
            <a:off x="144743" y="890803"/>
            <a:ext cx="3803505" cy="41228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In this last step, </a:t>
            </a:r>
            <a:r>
              <a:rPr lang="en-US" sz="1000" dirty="0">
                <a:latin typeface="Roboto"/>
                <a:ea typeface="Roboto"/>
                <a:cs typeface="Roboto"/>
                <a:sym typeface="Roboto"/>
              </a:rPr>
              <a:t>we will compare Netflix stock to the Dow Jones Industrial Average 2017.</a:t>
            </a: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We will accomplish this by plotting two line charts side by side in one figure.</a:t>
            </a:r>
          </a:p>
          <a:p>
            <a:pPr marL="0" lvl="0" indent="0" rtl="0">
              <a:lnSpc>
                <a:spcPct val="115000"/>
              </a:lnSpc>
              <a:spcBef>
                <a:spcPts val="0"/>
              </a:spcBef>
              <a:spcAft>
                <a:spcPts val="0"/>
              </a:spcAft>
              <a:buClr>
                <a:schemeClr val="dk1"/>
              </a:buClr>
              <a:buSzPts val="1100"/>
              <a:buFont typeface="Arial"/>
              <a:buNone/>
            </a:pPr>
            <a:endParaRPr lang="en-US" sz="10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Conclusion:</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How did Netflix perform relative to Dow Jones Industrial Average in 2017?</a:t>
            </a:r>
          </a:p>
          <a:p>
            <a:pPr lvl="1">
              <a:lnSpc>
                <a:spcPct val="115000"/>
              </a:lnSpc>
              <a:buClr>
                <a:schemeClr val="dk1"/>
              </a:buClr>
              <a:buSzPts val="1100"/>
            </a:pPr>
            <a:r>
              <a:rPr lang="en-US" sz="1000" dirty="0">
                <a:latin typeface="Roboto"/>
                <a:ea typeface="Roboto"/>
                <a:cs typeface="Roboto"/>
                <a:sym typeface="Roboto"/>
              </a:rPr>
              <a:t>  - the stock not in particular the same, referring to peeks and falls but both stocks markets has same ascending shape.</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Which was more volatile?</a:t>
            </a:r>
          </a:p>
          <a:p>
            <a:pPr lvl="0">
              <a:lnSpc>
                <a:spcPct val="115000"/>
              </a:lnSpc>
              <a:buClr>
                <a:schemeClr val="dk1"/>
              </a:buClr>
              <a:buSzPts val="1100"/>
            </a:pPr>
            <a:r>
              <a:rPr lang="en-US" sz="1000" dirty="0">
                <a:latin typeface="Roboto"/>
                <a:ea typeface="Roboto"/>
                <a:cs typeface="Roboto"/>
                <a:sym typeface="Roboto"/>
              </a:rPr>
              <a:t>  - Netflix stock has more violent ups and downs, therefore from this point is more volatile than Dow Jones</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How do the prices of the stocks compare? </a:t>
            </a:r>
          </a:p>
          <a:p>
            <a:pPr>
              <a:lnSpc>
                <a:spcPct val="115000"/>
              </a:lnSpc>
              <a:buClr>
                <a:schemeClr val="dk1"/>
              </a:buClr>
              <a:buSzPts val="1100"/>
            </a:pPr>
            <a:r>
              <a:rPr lang="en-US" sz="1000" dirty="0">
                <a:latin typeface="Roboto"/>
                <a:ea typeface="Roboto"/>
                <a:cs typeface="Roboto"/>
                <a:sym typeface="Roboto"/>
              </a:rPr>
              <a:t>   - The Netflix stocks reflects the price of one share.</a:t>
            </a:r>
          </a:p>
          <a:p>
            <a:pPr lvl="0">
              <a:lnSpc>
                <a:spcPct val="115000"/>
              </a:lnSpc>
              <a:buClr>
                <a:schemeClr val="dk1"/>
              </a:buClr>
              <a:buSzPts val="1100"/>
            </a:pPr>
            <a:r>
              <a:rPr lang="en-US" sz="1000" dirty="0">
                <a:latin typeface="Roboto"/>
                <a:ea typeface="Roboto"/>
                <a:cs typeface="Roboto"/>
                <a:sym typeface="Roboto"/>
              </a:rPr>
              <a:t>   - The Dow Jones tracks 30 largest companies with consistent stable earnings history , index reflects the sum of the price of one share of stock for all the components, divided by the divisor, due to this range of companies DJIA stock market price is more stable than one company does. </a:t>
            </a:r>
          </a:p>
          <a:p>
            <a:pPr lvl="0">
              <a:lnSpc>
                <a:spcPct val="115000"/>
              </a:lnSpc>
              <a:buClr>
                <a:schemeClr val="dk1"/>
              </a:buClr>
              <a:buSzPts val="1100"/>
            </a:pPr>
            <a:endParaRPr lang="en-US" sz="10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pic>
        <p:nvPicPr>
          <p:cNvPr id="4" name="Picture 3">
            <a:extLst>
              <a:ext uri="{FF2B5EF4-FFF2-40B4-BE49-F238E27FC236}">
                <a16:creationId xmlns:a16="http://schemas.microsoft.com/office/drawing/2014/main" id="{6E4CEC5D-0BCC-451A-A525-1CC065D7A831}"/>
              </a:ext>
            </a:extLst>
          </p:cNvPr>
          <p:cNvPicPr>
            <a:picLocks noChangeAspect="1"/>
          </p:cNvPicPr>
          <p:nvPr/>
        </p:nvPicPr>
        <p:blipFill rotWithShape="1">
          <a:blip r:embed="rId3"/>
          <a:srcRect l="13097" t="4095" r="8193" b="18529"/>
          <a:stretch/>
        </p:blipFill>
        <p:spPr>
          <a:xfrm>
            <a:off x="3948248" y="1477235"/>
            <a:ext cx="5195752" cy="2189030"/>
          </a:xfrm>
          <a:prstGeom prst="rect">
            <a:avLst/>
          </a:prstGeom>
        </p:spPr>
      </p:pic>
    </p:spTree>
    <p:extLst>
      <p:ext uri="{BB962C8B-B14F-4D97-AF65-F5344CB8AC3E}">
        <p14:creationId xmlns:p14="http://schemas.microsoft.com/office/powerpoint/2010/main" val="4204503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728</Words>
  <Application>Microsoft Office PowerPoint</Application>
  <PresentationFormat>On-screen Show (16:9)</PresentationFormat>
  <Paragraphs>57</Paragraphs>
  <Slides>9</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Dosis</vt:lpstr>
      <vt:lpstr>Roboto Black</vt:lpstr>
      <vt:lpstr>Roboto</vt:lpstr>
      <vt:lpstr>Arial</vt:lpstr>
      <vt:lpstr>Roboto Thin</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Apachitei, Petru</dc:creator>
  <cp:lastModifiedBy>Apachitei, Petru</cp:lastModifiedBy>
  <cp:revision>33</cp:revision>
  <dcterms:modified xsi:type="dcterms:W3CDTF">2020-10-01T07:35:31Z</dcterms:modified>
</cp:coreProperties>
</file>